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Estilo medio 2 - Énfasi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33EBB-6036-45FC-8855-7BF6DD4F7B91}" type="datetimeFigureOut">
              <a:rPr lang="en-US" smtClean="0"/>
              <a:t>12/14/2017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14C47-2031-4B4F-BCD7-EF054FFD15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2174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33EBB-6036-45FC-8855-7BF6DD4F7B91}" type="datetimeFigureOut">
              <a:rPr lang="en-US" smtClean="0"/>
              <a:t>12/14/2017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14C47-2031-4B4F-BCD7-EF054FFD15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18555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33EBB-6036-45FC-8855-7BF6DD4F7B91}" type="datetimeFigureOut">
              <a:rPr lang="en-US" smtClean="0"/>
              <a:t>12/14/2017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14C47-2031-4B4F-BCD7-EF054FFD15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8256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33EBB-6036-45FC-8855-7BF6DD4F7B91}" type="datetimeFigureOut">
              <a:rPr lang="en-US" smtClean="0"/>
              <a:t>12/14/2017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14C47-2031-4B4F-BCD7-EF054FFD15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50535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33EBB-6036-45FC-8855-7BF6DD4F7B91}" type="datetimeFigureOut">
              <a:rPr lang="en-US" smtClean="0"/>
              <a:t>12/14/2017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14C47-2031-4B4F-BCD7-EF054FFD15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2990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33EBB-6036-45FC-8855-7BF6DD4F7B91}" type="datetimeFigureOut">
              <a:rPr lang="en-US" smtClean="0"/>
              <a:t>12/14/2017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14C47-2031-4B4F-BCD7-EF054FFD15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3816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33EBB-6036-45FC-8855-7BF6DD4F7B91}" type="datetimeFigureOut">
              <a:rPr lang="en-US" smtClean="0"/>
              <a:t>12/14/2017</a:t>
            </a:fld>
            <a:endParaRPr lang="en-U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14C47-2031-4B4F-BCD7-EF054FFD15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5958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33EBB-6036-45FC-8855-7BF6DD4F7B91}" type="datetimeFigureOut">
              <a:rPr lang="en-US" smtClean="0"/>
              <a:t>12/14/2017</a:t>
            </a:fld>
            <a:endParaRPr lang="en-U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14C47-2031-4B4F-BCD7-EF054FFD15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6857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33EBB-6036-45FC-8855-7BF6DD4F7B91}" type="datetimeFigureOut">
              <a:rPr lang="en-US" smtClean="0"/>
              <a:t>12/14/2017</a:t>
            </a:fld>
            <a:endParaRPr lang="en-U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14C47-2031-4B4F-BCD7-EF054FFD15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93766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33EBB-6036-45FC-8855-7BF6DD4F7B91}" type="datetimeFigureOut">
              <a:rPr lang="en-US" smtClean="0"/>
              <a:t>12/14/2017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14C47-2031-4B4F-BCD7-EF054FFD15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7334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33EBB-6036-45FC-8855-7BF6DD4F7B91}" type="datetimeFigureOut">
              <a:rPr lang="en-US" smtClean="0"/>
              <a:t>12/14/2017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14C47-2031-4B4F-BCD7-EF054FFD15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45335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033EBB-6036-45FC-8855-7BF6DD4F7B91}" type="datetimeFigureOut">
              <a:rPr lang="en-US" smtClean="0"/>
              <a:t>12/14/2017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814C47-2031-4B4F-BCD7-EF054FFD15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5327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SPANISH I  MIDTERM EXAM REVIEW</a:t>
            </a:r>
            <a:endParaRPr lang="en-U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SER / ESTAR – VERBOS REGULARES – VERBOS IRREGULARES – VERBOS REFLEXIVOS – PRESENTE CONTINUO Y GERUNDIO – COMANDOS – PROFESIONES – PAISES Y CAPITALES DE HISPANO AMERICA -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0746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Verbos</a:t>
            </a:r>
            <a:r>
              <a:rPr lang="en-US" dirty="0" smtClean="0"/>
              <a:t> </a:t>
            </a:r>
            <a:r>
              <a:rPr lang="en-US" dirty="0" err="1"/>
              <a:t>R</a:t>
            </a:r>
            <a:r>
              <a:rPr lang="en-US" dirty="0" err="1" smtClean="0"/>
              <a:t>eflexivos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200" dirty="0" smtClean="0"/>
              <a:t>Reflexive verbs are used to indicate an action that </a:t>
            </a:r>
            <a:r>
              <a:rPr lang="en-US" sz="3200" smtClean="0"/>
              <a:t>is reflected </a:t>
            </a:r>
            <a:r>
              <a:rPr lang="en-US" sz="3200" dirty="0" smtClean="0"/>
              <a:t>to oneself or to the person that is doing it. </a:t>
            </a:r>
            <a:r>
              <a:rPr lang="en-US" sz="3200" dirty="0"/>
              <a:t>If the subject in a sentence performs an action on itself, then the </a:t>
            </a:r>
            <a:r>
              <a:rPr lang="en-US" sz="3200" b="1" dirty="0"/>
              <a:t>verb</a:t>
            </a:r>
            <a:r>
              <a:rPr lang="en-US" sz="3200" dirty="0"/>
              <a:t> is considered to be </a:t>
            </a:r>
            <a:r>
              <a:rPr lang="en-US" sz="3200" b="1" dirty="0"/>
              <a:t>reflexive</a:t>
            </a:r>
            <a:r>
              <a:rPr lang="en-US" sz="3200" dirty="0"/>
              <a:t>, and the pronoun used to receive the action is </a:t>
            </a:r>
            <a:r>
              <a:rPr lang="en-US" sz="3200" b="1" dirty="0"/>
              <a:t>reflexive</a:t>
            </a:r>
            <a:r>
              <a:rPr lang="en-US" sz="3200" dirty="0"/>
              <a:t>. </a:t>
            </a:r>
            <a:r>
              <a:rPr lang="en-US" sz="3200" dirty="0" smtClean="0"/>
              <a:t> For </a:t>
            </a:r>
            <a:r>
              <a:rPr lang="en-US" sz="3200" b="1" dirty="0" smtClean="0"/>
              <a:t>example</a:t>
            </a:r>
            <a:r>
              <a:rPr lang="en-US" sz="3200" dirty="0"/>
              <a:t>, consider the sentence, "</a:t>
            </a:r>
            <a:r>
              <a:rPr lang="en-US" sz="3200" dirty="0" err="1"/>
              <a:t>Yo</a:t>
            </a:r>
            <a:r>
              <a:rPr lang="en-US" sz="3200" dirty="0"/>
              <a:t> me </a:t>
            </a:r>
            <a:r>
              <a:rPr lang="en-US" sz="3200" dirty="0" err="1"/>
              <a:t>baño</a:t>
            </a:r>
            <a:r>
              <a:rPr lang="en-US" sz="3200" dirty="0"/>
              <a:t>," (I bathe myself, or I take a bath). </a:t>
            </a:r>
            <a:r>
              <a:rPr lang="en-US" sz="3200" dirty="0" smtClean="0"/>
              <a:t>The </a:t>
            </a:r>
            <a:r>
              <a:rPr lang="en-US" sz="3200" b="1" dirty="0" smtClean="0"/>
              <a:t>verb</a:t>
            </a:r>
            <a:r>
              <a:rPr lang="en-US" sz="3200" dirty="0"/>
              <a:t> is </a:t>
            </a:r>
            <a:r>
              <a:rPr lang="en-US" sz="3200" b="1" dirty="0"/>
              <a:t>reflexive</a:t>
            </a:r>
            <a:r>
              <a:rPr lang="en-US" sz="3200" dirty="0"/>
              <a:t>, and "me" is the </a:t>
            </a:r>
            <a:r>
              <a:rPr lang="en-US" sz="3200" b="1" dirty="0"/>
              <a:t>reflexive</a:t>
            </a:r>
            <a:r>
              <a:rPr lang="en-US" sz="3200" dirty="0"/>
              <a:t> pronoun.</a:t>
            </a:r>
            <a:r>
              <a:rPr lang="en-US" sz="3200" dirty="0" smtClean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2579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27303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682579" y="1152947"/>
            <a:ext cx="10367493" cy="35394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You should have memorized the set of pronouns called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“reflexive pronouns.”</a:t>
            </a:r>
            <a:endParaRPr kumimoji="0" lang="en-US" alt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me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(myself)</a:t>
            </a:r>
            <a:b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kumimoji="0" lang="en-US" altLang="en-US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te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(yourself)</a:t>
            </a:r>
            <a:b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kumimoji="0" lang="en-US" alt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(himself, herself, yourself)</a:t>
            </a:r>
            <a:b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kumimoji="0" lang="en-US" altLang="en-US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nos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(ourselves)</a:t>
            </a:r>
            <a:b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kumimoji="0" lang="en-US" alt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(themselves, yourselves)</a:t>
            </a:r>
          </a:p>
        </p:txBody>
      </p:sp>
    </p:spTree>
    <p:extLst>
      <p:ext uri="{BB962C8B-B14F-4D97-AF65-F5344CB8AC3E}">
        <p14:creationId xmlns:p14="http://schemas.microsoft.com/office/powerpoint/2010/main" val="1116360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68215"/>
          </a:xfrm>
        </p:spPr>
        <p:txBody>
          <a:bodyPr>
            <a:noAutofit/>
          </a:bodyPr>
          <a:lstStyle/>
          <a:p>
            <a:pPr algn="ctr"/>
            <a:r>
              <a:rPr lang="en-US" sz="5400" b="1" i="1" dirty="0" smtClean="0"/>
              <a:t>LAVARSE</a:t>
            </a:r>
            <a:endParaRPr lang="en-US" sz="5400" b="1" i="1" dirty="0"/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12707726"/>
              </p:ext>
            </p:extLst>
          </p:nvPr>
        </p:nvGraphicFramePr>
        <p:xfrm>
          <a:off x="838200" y="1500389"/>
          <a:ext cx="10515600" cy="53576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7800"/>
                <a:gridCol w="5257800"/>
              </a:tblGrid>
              <a:tr h="5357611">
                <a:tc>
                  <a:txBody>
                    <a:bodyPr/>
                    <a:lstStyle/>
                    <a:p>
                      <a:r>
                        <a:rPr lang="en-US" sz="2800" b="1" i="1" dirty="0" err="1" smtClean="0">
                          <a:solidFill>
                            <a:srgbClr val="FF0000"/>
                          </a:solidFill>
                        </a:rPr>
                        <a:t>yo</a:t>
                      </a:r>
                      <a:r>
                        <a:rPr lang="en-US" sz="2800" b="1" i="1" dirty="0" smtClean="0">
                          <a:solidFill>
                            <a:srgbClr val="FF0000"/>
                          </a:solidFill>
                        </a:rPr>
                        <a:t> me </a:t>
                      </a:r>
                      <a:r>
                        <a:rPr lang="en-US" sz="2800" b="1" i="1" dirty="0" err="1" smtClean="0">
                          <a:solidFill>
                            <a:srgbClr val="FF0000"/>
                          </a:solidFill>
                        </a:rPr>
                        <a:t>lavo</a:t>
                      </a:r>
                      <a:r>
                        <a:rPr lang="en-US" sz="2800" i="1" dirty="0" smtClean="0">
                          <a:solidFill>
                            <a:schemeClr val="tx1"/>
                          </a:solidFill>
                        </a:rPr>
                        <a:t/>
                      </a:r>
                      <a:br>
                        <a:rPr lang="en-US" sz="2800" i="1" dirty="0" smtClean="0">
                          <a:solidFill>
                            <a:schemeClr val="tx1"/>
                          </a:solidFill>
                        </a:rPr>
                      </a:br>
                      <a:r>
                        <a:rPr lang="en-US" sz="2800" i="1" dirty="0" smtClean="0">
                          <a:solidFill>
                            <a:schemeClr val="tx1"/>
                          </a:solidFill>
                        </a:rPr>
                        <a:t>I wash (myself)</a:t>
                      </a:r>
                      <a:endParaRPr lang="en-US" sz="2800" i="1" dirty="0" smtClean="0">
                        <a:solidFill>
                          <a:srgbClr val="FF0000"/>
                        </a:solidFill>
                      </a:endParaRPr>
                    </a:p>
                    <a:p>
                      <a:r>
                        <a:rPr lang="en-US" sz="2800" b="1" i="1" dirty="0" err="1" smtClean="0">
                          <a:solidFill>
                            <a:srgbClr val="FF0000"/>
                          </a:solidFill>
                        </a:rPr>
                        <a:t>tú</a:t>
                      </a:r>
                      <a:r>
                        <a:rPr lang="en-US" sz="2800" b="1" i="1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2800" b="1" i="1" dirty="0" err="1" smtClean="0">
                          <a:solidFill>
                            <a:srgbClr val="FF0000"/>
                          </a:solidFill>
                        </a:rPr>
                        <a:t>te</a:t>
                      </a:r>
                      <a:r>
                        <a:rPr lang="en-US" sz="2800" b="1" i="1" dirty="0" smtClean="0">
                          <a:solidFill>
                            <a:srgbClr val="FF0000"/>
                          </a:solidFill>
                        </a:rPr>
                        <a:t> lavas</a:t>
                      </a:r>
                      <a:r>
                        <a:rPr lang="en-US" sz="2800" i="1" dirty="0" smtClean="0">
                          <a:solidFill>
                            <a:schemeClr val="tx1"/>
                          </a:solidFill>
                        </a:rPr>
                        <a:t/>
                      </a:r>
                      <a:br>
                        <a:rPr lang="en-US" sz="2800" i="1" dirty="0" smtClean="0">
                          <a:solidFill>
                            <a:schemeClr val="tx1"/>
                          </a:solidFill>
                        </a:rPr>
                      </a:br>
                      <a:r>
                        <a:rPr lang="en-US" sz="2800" i="1" dirty="0" smtClean="0">
                          <a:solidFill>
                            <a:schemeClr val="tx1"/>
                          </a:solidFill>
                        </a:rPr>
                        <a:t>you wash (yourself) (informal)</a:t>
                      </a:r>
                    </a:p>
                    <a:p>
                      <a:r>
                        <a:rPr lang="en-US" sz="2800" b="1" i="1" dirty="0" err="1" smtClean="0">
                          <a:solidFill>
                            <a:srgbClr val="FF0000"/>
                          </a:solidFill>
                        </a:rPr>
                        <a:t>él</a:t>
                      </a:r>
                      <a:r>
                        <a:rPr lang="en-US" sz="2800" b="1" i="1" dirty="0" smtClean="0">
                          <a:solidFill>
                            <a:srgbClr val="FF0000"/>
                          </a:solidFill>
                        </a:rPr>
                        <a:t>/</a:t>
                      </a:r>
                      <a:r>
                        <a:rPr lang="en-US" sz="2800" b="1" i="1" dirty="0" err="1" smtClean="0">
                          <a:solidFill>
                            <a:srgbClr val="FF0000"/>
                          </a:solidFill>
                        </a:rPr>
                        <a:t>ella</a:t>
                      </a:r>
                      <a:r>
                        <a:rPr lang="en-US" sz="2800" b="1" i="1" dirty="0" smtClean="0">
                          <a:solidFill>
                            <a:srgbClr val="FF0000"/>
                          </a:solidFill>
                        </a:rPr>
                        <a:t> se lava</a:t>
                      </a:r>
                      <a:r>
                        <a:rPr lang="en-US" sz="2800" i="1" dirty="0" smtClean="0">
                          <a:solidFill>
                            <a:schemeClr val="tx1"/>
                          </a:solidFill>
                        </a:rPr>
                        <a:t/>
                      </a:r>
                      <a:br>
                        <a:rPr lang="en-US" sz="2800" i="1" dirty="0" smtClean="0">
                          <a:solidFill>
                            <a:schemeClr val="tx1"/>
                          </a:solidFill>
                        </a:rPr>
                      </a:br>
                      <a:r>
                        <a:rPr lang="en-US" sz="2800" i="1" dirty="0" smtClean="0">
                          <a:solidFill>
                            <a:schemeClr val="tx1"/>
                          </a:solidFill>
                        </a:rPr>
                        <a:t>he/she washes (him/herself)</a:t>
                      </a:r>
                    </a:p>
                    <a:p>
                      <a:r>
                        <a:rPr lang="en-US" sz="2800" b="1" i="1" dirty="0" err="1" smtClean="0">
                          <a:solidFill>
                            <a:srgbClr val="FF0000"/>
                          </a:solidFill>
                        </a:rPr>
                        <a:t>usted</a:t>
                      </a:r>
                      <a:r>
                        <a:rPr lang="en-US" sz="2800" b="1" i="1" dirty="0" smtClean="0">
                          <a:solidFill>
                            <a:srgbClr val="FF0000"/>
                          </a:solidFill>
                        </a:rPr>
                        <a:t> se lava</a:t>
                      </a:r>
                      <a:endParaRPr lang="en-US" sz="2800" i="1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i="1" dirty="0" smtClean="0">
                          <a:solidFill>
                            <a:schemeClr val="tx1"/>
                          </a:solidFill>
                        </a:rPr>
                        <a:t>you wash (yourself) (formal)</a:t>
                      </a:r>
                    </a:p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i="1" dirty="0" err="1" smtClean="0">
                          <a:solidFill>
                            <a:srgbClr val="FF0000"/>
                          </a:solidFill>
                        </a:rPr>
                        <a:t>nosotros</a:t>
                      </a:r>
                      <a:r>
                        <a:rPr lang="en-US" sz="2800" b="1" i="1" dirty="0" smtClean="0">
                          <a:solidFill>
                            <a:srgbClr val="FF0000"/>
                          </a:solidFill>
                        </a:rPr>
                        <a:t>/as </a:t>
                      </a:r>
                      <a:r>
                        <a:rPr lang="en-US" sz="2800" b="1" i="1" dirty="0" err="1" smtClean="0">
                          <a:solidFill>
                            <a:srgbClr val="FF0000"/>
                          </a:solidFill>
                        </a:rPr>
                        <a:t>nos</a:t>
                      </a:r>
                      <a:r>
                        <a:rPr lang="en-US" sz="2800" b="1" i="1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2800" b="1" i="1" dirty="0" err="1" smtClean="0">
                          <a:solidFill>
                            <a:srgbClr val="FF0000"/>
                          </a:solidFill>
                        </a:rPr>
                        <a:t>lavamos</a:t>
                      </a:r>
                      <a:r>
                        <a:rPr lang="en-US" sz="2800" i="1" dirty="0" smtClean="0">
                          <a:solidFill>
                            <a:schemeClr val="tx1"/>
                          </a:solidFill>
                        </a:rPr>
                        <a:t/>
                      </a:r>
                      <a:br>
                        <a:rPr lang="en-US" sz="2800" i="1" dirty="0" smtClean="0">
                          <a:solidFill>
                            <a:schemeClr val="tx1"/>
                          </a:solidFill>
                        </a:rPr>
                      </a:br>
                      <a:r>
                        <a:rPr lang="en-US" sz="2800" i="1" dirty="0" smtClean="0">
                          <a:solidFill>
                            <a:schemeClr val="tx1"/>
                          </a:solidFill>
                        </a:rPr>
                        <a:t>we wash (ourselves)</a:t>
                      </a:r>
                    </a:p>
                    <a:p>
                      <a:endParaRPr lang="en-US" sz="2800" i="1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2800" b="1" i="1" dirty="0" err="1" smtClean="0">
                          <a:solidFill>
                            <a:srgbClr val="FF0000"/>
                          </a:solidFill>
                        </a:rPr>
                        <a:t>ustedes</a:t>
                      </a:r>
                      <a:r>
                        <a:rPr lang="en-US" sz="2800" b="1" i="1" dirty="0" smtClean="0">
                          <a:solidFill>
                            <a:srgbClr val="FF0000"/>
                          </a:solidFill>
                        </a:rPr>
                        <a:t> se </a:t>
                      </a:r>
                      <a:r>
                        <a:rPr lang="en-US" sz="2800" b="1" i="1" dirty="0" err="1" smtClean="0">
                          <a:solidFill>
                            <a:srgbClr val="FF0000"/>
                          </a:solidFill>
                        </a:rPr>
                        <a:t>lavan</a:t>
                      </a:r>
                      <a:r>
                        <a:rPr lang="en-US" sz="2800" i="1" dirty="0" smtClean="0">
                          <a:solidFill>
                            <a:schemeClr val="tx1"/>
                          </a:solidFill>
                        </a:rPr>
                        <a:t/>
                      </a:r>
                      <a:br>
                        <a:rPr lang="en-US" sz="2800" i="1" dirty="0" smtClean="0">
                          <a:solidFill>
                            <a:schemeClr val="tx1"/>
                          </a:solidFill>
                        </a:rPr>
                      </a:br>
                      <a:r>
                        <a:rPr lang="en-US" sz="2800" i="1" dirty="0" smtClean="0">
                          <a:solidFill>
                            <a:schemeClr val="tx1"/>
                          </a:solidFill>
                        </a:rPr>
                        <a:t>you-all wash (yourselves) (formal)</a:t>
                      </a:r>
                    </a:p>
                    <a:p>
                      <a:r>
                        <a:rPr lang="en-US" sz="2800" b="1" i="1" dirty="0" err="1" smtClean="0">
                          <a:solidFill>
                            <a:srgbClr val="FF0000"/>
                          </a:solidFill>
                        </a:rPr>
                        <a:t>ellos</a:t>
                      </a:r>
                      <a:r>
                        <a:rPr lang="en-US" sz="2800" b="1" i="1" dirty="0" smtClean="0">
                          <a:solidFill>
                            <a:srgbClr val="FF0000"/>
                          </a:solidFill>
                        </a:rPr>
                        <a:t>/as se </a:t>
                      </a:r>
                      <a:r>
                        <a:rPr lang="en-US" sz="2800" b="1" i="1" dirty="0" err="1" smtClean="0">
                          <a:solidFill>
                            <a:srgbClr val="FF0000"/>
                          </a:solidFill>
                        </a:rPr>
                        <a:t>lavan</a:t>
                      </a:r>
                      <a:r>
                        <a:rPr lang="en-US" sz="2800" i="1" dirty="0" smtClean="0">
                          <a:solidFill>
                            <a:schemeClr val="tx1"/>
                          </a:solidFill>
                        </a:rPr>
                        <a:t/>
                      </a:r>
                      <a:br>
                        <a:rPr lang="en-US" sz="2800" i="1" dirty="0" smtClean="0">
                          <a:solidFill>
                            <a:schemeClr val="tx1"/>
                          </a:solidFill>
                        </a:rPr>
                      </a:br>
                      <a:r>
                        <a:rPr lang="en-US" sz="2800" i="1" dirty="0" smtClean="0">
                          <a:solidFill>
                            <a:schemeClr val="tx1"/>
                          </a:solidFill>
                        </a:rPr>
                        <a:t>they wash (themselves)</a:t>
                      </a:r>
                    </a:p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30646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9877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63159067"/>
              </p:ext>
            </p:extLst>
          </p:nvPr>
        </p:nvGraphicFramePr>
        <p:xfrm>
          <a:off x="838200" y="669701"/>
          <a:ext cx="10515600" cy="60144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7800"/>
                <a:gridCol w="5257800"/>
              </a:tblGrid>
              <a:tr h="6014434">
                <a:tc>
                  <a:txBody>
                    <a:bodyPr/>
                    <a:lstStyle/>
                    <a:p>
                      <a:r>
                        <a:rPr lang="en-US" sz="2800" u="sng" dirty="0" smtClean="0">
                          <a:solidFill>
                            <a:schemeClr val="tx1"/>
                          </a:solidFill>
                        </a:rPr>
                        <a:t>PONERSE </a:t>
                      </a:r>
                      <a:r>
                        <a:rPr lang="en-US" sz="2800" u="sng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800" u="none" baseline="0" dirty="0" smtClean="0">
                          <a:solidFill>
                            <a:schemeClr val="tx1"/>
                          </a:solidFill>
                        </a:rPr>
                        <a:t>(To put on oneself)</a:t>
                      </a:r>
                      <a:endParaRPr lang="en-US" sz="2800" u="sng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sz="280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YO </a:t>
                      </a:r>
                      <a:r>
                        <a:rPr lang="en-US" sz="2800" dirty="0" smtClean="0">
                          <a:solidFill>
                            <a:srgbClr val="FF0000"/>
                          </a:solidFill>
                        </a:rPr>
                        <a:t>ME</a:t>
                      </a:r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 PONGO</a:t>
                      </a:r>
                    </a:p>
                    <a:p>
                      <a:endParaRPr lang="en-US" sz="280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TU </a:t>
                      </a:r>
                      <a:r>
                        <a:rPr lang="en-US" sz="2800" dirty="0" smtClean="0">
                          <a:solidFill>
                            <a:srgbClr val="FF0000"/>
                          </a:solidFill>
                        </a:rPr>
                        <a:t>TE</a:t>
                      </a:r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 PONES </a:t>
                      </a:r>
                    </a:p>
                    <a:p>
                      <a:endParaRPr lang="en-US" sz="280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EL / ELLA / USTED </a:t>
                      </a:r>
                      <a:r>
                        <a:rPr lang="en-US" sz="2800" dirty="0" smtClean="0">
                          <a:solidFill>
                            <a:srgbClr val="FF0000"/>
                          </a:solidFill>
                        </a:rPr>
                        <a:t>SE</a:t>
                      </a:r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 PONE</a:t>
                      </a:r>
                    </a:p>
                    <a:p>
                      <a:endParaRPr lang="en-US" sz="280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NOSOTROS</a:t>
                      </a:r>
                      <a:r>
                        <a:rPr lang="en-US" sz="2800" baseline="0" dirty="0" smtClean="0">
                          <a:solidFill>
                            <a:schemeClr val="tx1"/>
                          </a:solidFill>
                        </a:rPr>
                        <a:t>/AS </a:t>
                      </a:r>
                      <a:r>
                        <a:rPr lang="en-US" sz="2800" baseline="0" dirty="0" smtClean="0">
                          <a:solidFill>
                            <a:srgbClr val="FF0000"/>
                          </a:solidFill>
                        </a:rPr>
                        <a:t>NOS</a:t>
                      </a:r>
                      <a:r>
                        <a:rPr lang="en-US" sz="2800" baseline="0" dirty="0" smtClean="0">
                          <a:solidFill>
                            <a:schemeClr val="tx1"/>
                          </a:solidFill>
                        </a:rPr>
                        <a:t> PONEMOS</a:t>
                      </a:r>
                    </a:p>
                    <a:p>
                      <a:endParaRPr lang="en-US" sz="28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2800" baseline="0" dirty="0" smtClean="0">
                          <a:solidFill>
                            <a:schemeClr val="tx1"/>
                          </a:solidFill>
                        </a:rPr>
                        <a:t>ELLOS/ ELLAS / USTEDES </a:t>
                      </a:r>
                      <a:r>
                        <a:rPr lang="en-US" sz="2800" baseline="0" dirty="0" smtClean="0">
                          <a:solidFill>
                            <a:srgbClr val="FF0000"/>
                          </a:solidFill>
                        </a:rPr>
                        <a:t>SE</a:t>
                      </a:r>
                      <a:r>
                        <a:rPr lang="en-US" sz="2800" baseline="0" dirty="0" smtClean="0">
                          <a:solidFill>
                            <a:schemeClr val="tx1"/>
                          </a:solidFill>
                        </a:rPr>
                        <a:t> PONEN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u="sng" dirty="0" smtClean="0">
                          <a:solidFill>
                            <a:schemeClr val="tx1"/>
                          </a:solidFill>
                        </a:rPr>
                        <a:t>CEPILLARSE </a:t>
                      </a:r>
                      <a:r>
                        <a:rPr lang="en-US" sz="2800" u="none" dirty="0" smtClean="0">
                          <a:solidFill>
                            <a:schemeClr val="tx1"/>
                          </a:solidFill>
                        </a:rPr>
                        <a:t>(To brush oneself)</a:t>
                      </a:r>
                      <a:endParaRPr lang="en-US" sz="2800" u="sng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sz="280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YO </a:t>
                      </a:r>
                      <a:r>
                        <a:rPr lang="en-US" sz="2800" dirty="0" smtClean="0">
                          <a:solidFill>
                            <a:srgbClr val="FF0000"/>
                          </a:solidFill>
                        </a:rPr>
                        <a:t>ME</a:t>
                      </a:r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 CEPILLO</a:t>
                      </a:r>
                    </a:p>
                    <a:p>
                      <a:endParaRPr lang="en-US" sz="280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TU </a:t>
                      </a:r>
                      <a:r>
                        <a:rPr lang="en-US" sz="2800" dirty="0" smtClean="0">
                          <a:solidFill>
                            <a:srgbClr val="FF0000"/>
                          </a:solidFill>
                        </a:rPr>
                        <a:t>TE</a:t>
                      </a:r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 CEPILLAS</a:t>
                      </a:r>
                    </a:p>
                    <a:p>
                      <a:endParaRPr lang="en-US" sz="280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EL / ELLA / USTED </a:t>
                      </a:r>
                      <a:r>
                        <a:rPr lang="en-US" sz="2800" dirty="0" smtClean="0">
                          <a:solidFill>
                            <a:srgbClr val="FF0000"/>
                          </a:solidFill>
                        </a:rPr>
                        <a:t>SE</a:t>
                      </a:r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 CEPILLA</a:t>
                      </a:r>
                    </a:p>
                    <a:p>
                      <a:endParaRPr lang="en-US" sz="280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NOSOTROS</a:t>
                      </a:r>
                      <a:r>
                        <a:rPr lang="en-US" sz="2800" baseline="0" dirty="0" smtClean="0">
                          <a:solidFill>
                            <a:schemeClr val="tx1"/>
                          </a:solidFill>
                        </a:rPr>
                        <a:t>/AS </a:t>
                      </a:r>
                      <a:r>
                        <a:rPr lang="en-US" sz="2800" baseline="0" dirty="0" smtClean="0">
                          <a:solidFill>
                            <a:srgbClr val="FF0000"/>
                          </a:solidFill>
                        </a:rPr>
                        <a:t>NOS</a:t>
                      </a:r>
                      <a:r>
                        <a:rPr lang="en-US" sz="2800" baseline="0" dirty="0" smtClean="0">
                          <a:solidFill>
                            <a:schemeClr val="tx1"/>
                          </a:solidFill>
                        </a:rPr>
                        <a:t> CEPILLAMOS</a:t>
                      </a:r>
                    </a:p>
                    <a:p>
                      <a:endParaRPr lang="en-US" sz="28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2800" baseline="0" dirty="0" smtClean="0">
                          <a:solidFill>
                            <a:schemeClr val="tx1"/>
                          </a:solidFill>
                        </a:rPr>
                        <a:t>ELLOS/ ELLAS / USTEDES </a:t>
                      </a:r>
                      <a:r>
                        <a:rPr lang="en-US" sz="2800" baseline="0" dirty="0" smtClean="0">
                          <a:solidFill>
                            <a:srgbClr val="FF0000"/>
                          </a:solidFill>
                        </a:rPr>
                        <a:t>SE</a:t>
                      </a:r>
                      <a:r>
                        <a:rPr lang="en-US" sz="2800" baseline="0" dirty="0" smtClean="0">
                          <a:solidFill>
                            <a:schemeClr val="tx1"/>
                          </a:solidFill>
                        </a:rPr>
                        <a:t> CEPILLAN</a:t>
                      </a:r>
                      <a:endParaRPr lang="en-US" sz="28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88324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a separate Sheet of paper. Name and last </a:t>
            </a:r>
            <a:r>
              <a:rPr lang="en-US"/>
              <a:t>N</a:t>
            </a:r>
            <a:r>
              <a:rPr lang="en-US" smtClean="0"/>
              <a:t>ame </a:t>
            </a:r>
            <a:r>
              <a:rPr lang="en-US" smtClean="0"/>
              <a:t> (Pop Quiz)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199" y="1825625"/>
            <a:ext cx="10830059" cy="4351338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Write the present participle form of verb “</a:t>
            </a:r>
            <a:r>
              <a:rPr lang="en-US" dirty="0" err="1" smtClean="0"/>
              <a:t>Trabajar</a:t>
            </a:r>
            <a:r>
              <a:rPr lang="en-US" dirty="0" smtClean="0"/>
              <a:t>”(To Work) (20 Points)</a:t>
            </a:r>
          </a:p>
          <a:p>
            <a:r>
              <a:rPr lang="en-US" dirty="0"/>
              <a:t>Write the </a:t>
            </a:r>
            <a:r>
              <a:rPr lang="en-US" dirty="0" err="1" smtClean="0"/>
              <a:t>Gerundio</a:t>
            </a:r>
            <a:r>
              <a:rPr lang="en-US" dirty="0" smtClean="0"/>
              <a:t> </a:t>
            </a:r>
            <a:r>
              <a:rPr lang="en-US" dirty="0"/>
              <a:t>form </a:t>
            </a:r>
            <a:r>
              <a:rPr lang="en-US" dirty="0" smtClean="0"/>
              <a:t>of the verb “Leer” (To Read) </a:t>
            </a:r>
            <a:r>
              <a:rPr lang="en-US" dirty="0"/>
              <a:t>(20 Points)</a:t>
            </a:r>
            <a:endParaRPr lang="en-US" dirty="0" smtClean="0"/>
          </a:p>
          <a:p>
            <a:r>
              <a:rPr lang="en-US" dirty="0" smtClean="0"/>
              <a:t>Conjugate in present progressive form “</a:t>
            </a:r>
            <a:r>
              <a:rPr lang="en-US" dirty="0" err="1" smtClean="0"/>
              <a:t>Comprar</a:t>
            </a:r>
            <a:r>
              <a:rPr lang="en-US" dirty="0" smtClean="0"/>
              <a:t>” (To Buy) (30 Points)</a:t>
            </a:r>
          </a:p>
          <a:p>
            <a:r>
              <a:rPr lang="en-US" dirty="0" smtClean="0"/>
              <a:t>Conjugate in reflexive form the Verb “</a:t>
            </a:r>
            <a:r>
              <a:rPr lang="en-US" dirty="0" err="1" smtClean="0"/>
              <a:t>Cepillarse</a:t>
            </a:r>
            <a:r>
              <a:rPr lang="en-US" dirty="0" smtClean="0"/>
              <a:t>” (To Brush) </a:t>
            </a:r>
            <a:r>
              <a:rPr lang="en-US" dirty="0"/>
              <a:t>(30 Points)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0344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VERBOS SER Y ESTAR = VERB TO BE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592262"/>
            <a:ext cx="10515600" cy="4351338"/>
          </a:xfrm>
        </p:spPr>
        <p:txBody>
          <a:bodyPr>
            <a:normAutofit/>
          </a:bodyPr>
          <a:lstStyle/>
          <a:p>
            <a:r>
              <a:rPr lang="en-US" dirty="0" smtClean="0"/>
              <a:t>The verb to be in Spanish can be presented in 2 ways, a permanent one SER means a more permanent condition for example YO SOY JOVEN (I am young) or ELLA ES ALTA Y DELGADA (she is tall and thin) these are more permanent conditions. </a:t>
            </a:r>
          </a:p>
          <a:p>
            <a:r>
              <a:rPr lang="en-US" dirty="0" smtClean="0"/>
              <a:t>And then a temporary one for example TU ESTAS MOJADO POR LA LLUVIA (you are wet from the rain), YO ESTOY CANSADO ( I am tired), ELLOS ESTAN ABURRIDOS (They are bored), these are more temporary conditions.</a:t>
            </a:r>
          </a:p>
          <a:p>
            <a:endParaRPr lang="en-US" dirty="0"/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6007515"/>
              </p:ext>
            </p:extLst>
          </p:nvPr>
        </p:nvGraphicFramePr>
        <p:xfrm>
          <a:off x="1890332" y="4861774"/>
          <a:ext cx="8128000" cy="182880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4064000"/>
                <a:gridCol w="4064000"/>
              </a:tblGrid>
              <a:tr h="300984"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YO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SOY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YO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ESTOY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00984">
                <a:tc>
                  <a:txBody>
                    <a:bodyPr/>
                    <a:lstStyle/>
                    <a:p>
                      <a:r>
                        <a:rPr lang="en-US" dirty="0" smtClean="0"/>
                        <a:t>TU </a:t>
                      </a:r>
                      <a:r>
                        <a:rPr lang="en-US" b="1" dirty="0" smtClean="0"/>
                        <a:t>ERES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TU </a:t>
                      </a:r>
                      <a:r>
                        <a:rPr lang="en-US" b="1" dirty="0" smtClean="0"/>
                        <a:t>ESTAS</a:t>
                      </a:r>
                      <a:endParaRPr lang="en-US" b="1" dirty="0"/>
                    </a:p>
                  </a:txBody>
                  <a:tcPr/>
                </a:tc>
              </a:tr>
              <a:tr h="300984">
                <a:tc>
                  <a:txBody>
                    <a:bodyPr/>
                    <a:lstStyle/>
                    <a:p>
                      <a:r>
                        <a:rPr lang="en-US" dirty="0" smtClean="0"/>
                        <a:t>EL / ELLA</a:t>
                      </a:r>
                      <a:r>
                        <a:rPr lang="en-US" baseline="0" dirty="0" smtClean="0"/>
                        <a:t> / USTED  </a:t>
                      </a:r>
                      <a:r>
                        <a:rPr lang="en-US" b="1" baseline="0" dirty="0" smtClean="0"/>
                        <a:t>ES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EL/ ELLA / USTED  </a:t>
                      </a:r>
                      <a:r>
                        <a:rPr lang="en-US" b="1" dirty="0" smtClean="0"/>
                        <a:t>ESTA</a:t>
                      </a:r>
                      <a:endParaRPr lang="en-US" b="1" dirty="0"/>
                    </a:p>
                  </a:txBody>
                  <a:tcPr/>
                </a:tc>
              </a:tr>
              <a:tr h="300984">
                <a:tc>
                  <a:txBody>
                    <a:bodyPr/>
                    <a:lstStyle/>
                    <a:p>
                      <a:r>
                        <a:rPr lang="en-US" dirty="0" smtClean="0"/>
                        <a:t>NOSOTROS</a:t>
                      </a:r>
                      <a:r>
                        <a:rPr lang="en-US" baseline="0" dirty="0" smtClean="0"/>
                        <a:t> / NOSOTRAS </a:t>
                      </a:r>
                      <a:r>
                        <a:rPr lang="en-US" b="1" baseline="0" dirty="0" smtClean="0"/>
                        <a:t>SOMOS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NOSOTROS/NOSOTRAS </a:t>
                      </a:r>
                      <a:r>
                        <a:rPr lang="en-US" b="1" dirty="0" smtClean="0"/>
                        <a:t>ESTAMOS</a:t>
                      </a:r>
                      <a:endParaRPr lang="en-US" b="1" dirty="0"/>
                    </a:p>
                  </a:txBody>
                  <a:tcPr/>
                </a:tc>
              </a:tr>
              <a:tr h="300984">
                <a:tc>
                  <a:txBody>
                    <a:bodyPr/>
                    <a:lstStyle/>
                    <a:p>
                      <a:r>
                        <a:rPr lang="en-US" dirty="0" smtClean="0"/>
                        <a:t>ELLOS / ELLAS / USTEDES  </a:t>
                      </a:r>
                      <a:r>
                        <a:rPr lang="en-US" b="1" dirty="0" smtClean="0"/>
                        <a:t>SON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ELLOS / ELLAS</a:t>
                      </a:r>
                      <a:r>
                        <a:rPr lang="en-US" baseline="0" dirty="0" smtClean="0"/>
                        <a:t> / USTEDES </a:t>
                      </a:r>
                      <a:r>
                        <a:rPr lang="en-US" b="1" baseline="0" dirty="0" smtClean="0"/>
                        <a:t>ESTAN</a:t>
                      </a:r>
                      <a:endParaRPr lang="en-US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06222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VERBOS REGULARES </a:t>
            </a:r>
            <a:br>
              <a:rPr lang="en-US" dirty="0" smtClean="0"/>
            </a:br>
            <a:r>
              <a:rPr lang="en-US" dirty="0" smtClean="0"/>
              <a:t>NOTICE HOW THE STEM NEVER CHANGE</a:t>
            </a:r>
            <a:endParaRPr lang="en-US" dirty="0"/>
          </a:p>
        </p:txBody>
      </p:sp>
      <p:graphicFrame>
        <p:nvGraphicFramePr>
          <p:cNvPr id="6" name="Marcador de contenido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42223140"/>
              </p:ext>
            </p:extLst>
          </p:nvPr>
        </p:nvGraphicFramePr>
        <p:xfrm>
          <a:off x="152400" y="2373268"/>
          <a:ext cx="11887200" cy="249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13906"/>
                <a:gridCol w="243716"/>
                <a:gridCol w="1127438"/>
                <a:gridCol w="1433690"/>
                <a:gridCol w="1433690"/>
                <a:gridCol w="1433690"/>
                <a:gridCol w="1433690"/>
                <a:gridCol w="1433690"/>
                <a:gridCol w="143369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LAVAR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PRENDER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ABRIR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BARRER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LIMPIAR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CORTAR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LEER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YO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LAVO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PRENDO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ABRO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BARRO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LIMPIO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CORTO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LEO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LAVAS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PRENDES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ABRES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BARRES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LIMPIAS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CORTAS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LEES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EL/ELLA/USTED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LAVA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PRENDE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ABRE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BARRE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LIMPIA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CORTA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LEE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NOSOTROS/AS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LAVAMOS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PRENDEMOS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ABRIMOS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BARREMOS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LIMPIAMOS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CORTAMOS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LEEMOS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ELLA/ELLOS/ USTEDES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LAVAN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PRENDEN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ABREN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BARREN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LIMPIAN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CORTAN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LEEN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56671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IRREGULAR VERBS – NOTICE HOW CHANGE THE STEM. </a:t>
            </a:r>
            <a:endParaRPr lang="en-US" dirty="0"/>
          </a:p>
        </p:txBody>
      </p:sp>
      <p:graphicFrame>
        <p:nvGraphicFramePr>
          <p:cNvPr id="6" name="Marcador de contenido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43912206"/>
              </p:ext>
            </p:extLst>
          </p:nvPr>
        </p:nvGraphicFramePr>
        <p:xfrm>
          <a:off x="838200" y="1825625"/>
          <a:ext cx="10515600" cy="249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20155"/>
                <a:gridCol w="1171977"/>
                <a:gridCol w="1665668"/>
                <a:gridCol w="1752600"/>
                <a:gridCol w="1752600"/>
                <a:gridCol w="17526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PODER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CERRAR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ENTENDER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PEDIR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PREFERIR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YO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PUEDO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CIERRO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ENTIENDO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PIDO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PREFIERO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PUEDES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CIERRAS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ENTIENDES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PIDES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PREFIERES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EL / ELLA /USTED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PUEDE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CIERRA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ENTIENDE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PIDE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PREFIERE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NOSOTROS/AS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PODEMOS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CERRAMOS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ENTENDEMOS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PEDIMOS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PREFERIMOS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ELLOS / ELLAS / USTEDES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PUEDEN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CIERRAN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ENTIENDEN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PIDEN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PREFIEREN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4257292"/>
              </p:ext>
            </p:extLst>
          </p:nvPr>
        </p:nvGraphicFramePr>
        <p:xfrm>
          <a:off x="838198" y="4351509"/>
          <a:ext cx="10515600" cy="249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45915"/>
                <a:gridCol w="1146219"/>
                <a:gridCol w="1665666"/>
                <a:gridCol w="1752600"/>
                <a:gridCol w="1752600"/>
                <a:gridCol w="17526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VOLVER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VESTIR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SERVIR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PENSAR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RECORDAR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YO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VUELVO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VISTO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SIRVO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PIENSO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RECUERDO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VUELVES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VISTES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SIRVES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PIENSAS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RECUERDAS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EL / ELLA /USTED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VUELVE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VISTE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SIRVE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PIENSA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RECUERDA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NOSOTROS/AS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VOLVEMOS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VESTIMOS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SERVIMOS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PENSAMOS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RECORDAMOS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ELLOS / ELLAS / USTEDES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VUELVEN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VISTEN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SIRVEN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PIENSAN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RECUERDAN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7466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IMPERATIVOS AFIRMATIVOS - COMMANDS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04138950"/>
              </p:ext>
            </p:extLst>
          </p:nvPr>
        </p:nvGraphicFramePr>
        <p:xfrm>
          <a:off x="838200" y="1825623"/>
          <a:ext cx="10688892" cy="25016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1692"/>
                <a:gridCol w="1168400"/>
                <a:gridCol w="1168400"/>
                <a:gridCol w="1168400"/>
                <a:gridCol w="1168400"/>
                <a:gridCol w="1168400"/>
                <a:gridCol w="1168400"/>
                <a:gridCol w="1168400"/>
                <a:gridCol w="1168400"/>
              </a:tblGrid>
              <a:tr h="833893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COMMAND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DI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HAZ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VE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PON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SAL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SE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TEN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VEN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833893">
                <a:tc>
                  <a:txBody>
                    <a:bodyPr/>
                    <a:lstStyle/>
                    <a:p>
                      <a:r>
                        <a:rPr lang="en-US" dirty="0" smtClean="0"/>
                        <a:t>VERB</a:t>
                      </a:r>
                    </a:p>
                    <a:p>
                      <a:r>
                        <a:rPr lang="en-US" dirty="0" smtClean="0"/>
                        <a:t>SPANISH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DECIR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HACER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PONER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SALIR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TENER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VENIR</a:t>
                      </a:r>
                      <a:endParaRPr lang="en-US" dirty="0"/>
                    </a:p>
                  </a:txBody>
                  <a:tcPr/>
                </a:tc>
              </a:tr>
              <a:tr h="833893">
                <a:tc>
                  <a:txBody>
                    <a:bodyPr/>
                    <a:lstStyle/>
                    <a:p>
                      <a:r>
                        <a:rPr lang="en-US" dirty="0" smtClean="0"/>
                        <a:t>VERB </a:t>
                      </a:r>
                    </a:p>
                    <a:p>
                      <a:r>
                        <a:rPr lang="en-US" dirty="0" smtClean="0"/>
                        <a:t>ENGLISH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 SAY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 DO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 GO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 PUT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 LEAVE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 BE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 HAVE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 COME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81554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ALGUNAS ORACIONES CON COMANDOS</a:t>
            </a:r>
            <a:br>
              <a:rPr lang="en-US" dirty="0" smtClean="0"/>
            </a:br>
            <a:r>
              <a:rPr lang="en-US" dirty="0" smtClean="0"/>
              <a:t>Some sentences using commands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POR FAVOR, PON LA MESA (Please put the table)</a:t>
            </a:r>
          </a:p>
          <a:p>
            <a:r>
              <a:rPr lang="en-US" dirty="0" smtClean="0"/>
              <a:t>HAZ TU TAREA (Do your homework)</a:t>
            </a:r>
          </a:p>
          <a:p>
            <a:r>
              <a:rPr lang="en-US" dirty="0" smtClean="0"/>
              <a:t>SAL DE LA CLASE (Leave the Class)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5611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PRESENTE CONTINUO – PRESENT PROGRESSIVE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Present Progressive or Present Continuo is used to express an action that </a:t>
            </a:r>
            <a:r>
              <a:rPr lang="en-US" dirty="0" smtClean="0"/>
              <a:t>you do </a:t>
            </a:r>
            <a:r>
              <a:rPr lang="en-US" dirty="0" smtClean="0"/>
              <a:t>in the present and keep doing it. For example I am reading (</a:t>
            </a:r>
            <a:r>
              <a:rPr lang="en-US" dirty="0" err="1" smtClean="0"/>
              <a:t>Yo</a:t>
            </a:r>
            <a:r>
              <a:rPr lang="en-US" dirty="0" smtClean="0"/>
              <a:t> </a:t>
            </a:r>
            <a:r>
              <a:rPr lang="en-US" dirty="0" err="1" smtClean="0"/>
              <a:t>estoy</a:t>
            </a:r>
            <a:r>
              <a:rPr lang="en-US" dirty="0" smtClean="0"/>
              <a:t> </a:t>
            </a:r>
            <a:r>
              <a:rPr lang="en-US" dirty="0" err="1" smtClean="0"/>
              <a:t>Leyendo</a:t>
            </a:r>
            <a:r>
              <a:rPr lang="en-US" dirty="0" smtClean="0"/>
              <a:t>) which </a:t>
            </a:r>
            <a:r>
              <a:rPr lang="en-US" dirty="0"/>
              <a:t>m</a:t>
            </a:r>
            <a:r>
              <a:rPr lang="en-US" dirty="0" smtClean="0"/>
              <a:t>eans that you do that action and keep doing it. </a:t>
            </a:r>
          </a:p>
          <a:p>
            <a:r>
              <a:rPr lang="en-US" dirty="0" smtClean="0"/>
              <a:t>The present progressive form have to follow a structure: To be + Present participle ( I am working) Working is in participle form (ING) in Spanish it’s called GERUNDIO and depends on the ending of the verb. If ends in AR= ANDO  if ends in IR or ER = IENDO and if it starts with  2 vowels will be YENDO for example: LEER = </a:t>
            </a:r>
            <a:r>
              <a:rPr lang="en-US" dirty="0" err="1" smtClean="0"/>
              <a:t>Leyendo</a:t>
            </a:r>
            <a:r>
              <a:rPr lang="en-US" dirty="0" smtClean="0"/>
              <a:t> – OIR = </a:t>
            </a:r>
            <a:r>
              <a:rPr lang="en-US" dirty="0" err="1" smtClean="0"/>
              <a:t>Oyendo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94444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V="1">
            <a:off x="838200" y="103032"/>
            <a:ext cx="10515600" cy="51514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4546"/>
            <a:ext cx="10515600" cy="6156102"/>
          </a:xfrm>
        </p:spPr>
        <p:txBody>
          <a:bodyPr/>
          <a:lstStyle/>
          <a:p>
            <a:r>
              <a:rPr lang="en-US" dirty="0"/>
              <a:t>So, when we talk about </a:t>
            </a:r>
            <a:r>
              <a:rPr lang="en-US" dirty="0" err="1"/>
              <a:t>Gerundio</a:t>
            </a:r>
            <a:r>
              <a:rPr lang="en-US" dirty="0"/>
              <a:t> or present participle we are talking </a:t>
            </a:r>
            <a:r>
              <a:rPr lang="en-US" dirty="0" smtClean="0"/>
              <a:t>about </a:t>
            </a:r>
            <a:r>
              <a:rPr lang="en-US" dirty="0"/>
              <a:t>the following </a:t>
            </a:r>
            <a:r>
              <a:rPr lang="en-US" dirty="0" smtClean="0"/>
              <a:t>form:  </a:t>
            </a:r>
            <a:r>
              <a:rPr lang="en-US" dirty="0" err="1" smtClean="0"/>
              <a:t>Trabajando</a:t>
            </a:r>
            <a:r>
              <a:rPr lang="en-US" dirty="0" smtClean="0"/>
              <a:t> (Working) – </a:t>
            </a:r>
            <a:r>
              <a:rPr lang="en-US" dirty="0" err="1" smtClean="0"/>
              <a:t>Hablando</a:t>
            </a:r>
            <a:r>
              <a:rPr lang="en-US" dirty="0" smtClean="0"/>
              <a:t> (Talking) </a:t>
            </a:r>
            <a:r>
              <a:rPr lang="en-US" dirty="0" err="1" smtClean="0"/>
              <a:t>Escuchando</a:t>
            </a:r>
            <a:r>
              <a:rPr lang="en-US" dirty="0" smtClean="0"/>
              <a:t> (Listening) – </a:t>
            </a:r>
            <a:r>
              <a:rPr lang="en-US" dirty="0" err="1" smtClean="0"/>
              <a:t>Oyendo</a:t>
            </a:r>
            <a:r>
              <a:rPr lang="en-US" dirty="0" smtClean="0"/>
              <a:t> (Hearing) – </a:t>
            </a:r>
            <a:r>
              <a:rPr lang="en-US" dirty="0" err="1" smtClean="0"/>
              <a:t>Leyendo</a:t>
            </a:r>
            <a:r>
              <a:rPr lang="en-US" dirty="0" smtClean="0"/>
              <a:t> (Reading) etc.</a:t>
            </a:r>
          </a:p>
          <a:p>
            <a:endParaRPr lang="en-US" dirty="0"/>
          </a:p>
          <a:p>
            <a:r>
              <a:rPr lang="en-US" dirty="0" smtClean="0"/>
              <a:t>Now when we talk about present Progressive (</a:t>
            </a:r>
            <a:r>
              <a:rPr lang="en-US" dirty="0" err="1" smtClean="0"/>
              <a:t>Presente</a:t>
            </a:r>
            <a:r>
              <a:rPr lang="en-US" dirty="0" smtClean="0"/>
              <a:t> Continuo) We are talking about the sentences structure as Followed: </a:t>
            </a:r>
          </a:p>
          <a:p>
            <a:pPr marL="0" indent="0">
              <a:buNone/>
            </a:pPr>
            <a:r>
              <a:rPr lang="en-US" dirty="0" err="1" smtClean="0"/>
              <a:t>Pronombre</a:t>
            </a:r>
            <a:r>
              <a:rPr lang="en-US" dirty="0" smtClean="0"/>
              <a:t> + </a:t>
            </a:r>
            <a:r>
              <a:rPr lang="en-US" dirty="0" err="1" smtClean="0"/>
              <a:t>Verbo</a:t>
            </a:r>
            <a:r>
              <a:rPr lang="en-US" dirty="0" smtClean="0"/>
              <a:t> </a:t>
            </a:r>
            <a:r>
              <a:rPr lang="en-US" dirty="0" err="1" smtClean="0"/>
              <a:t>Estar</a:t>
            </a:r>
            <a:r>
              <a:rPr lang="en-US" dirty="0" smtClean="0"/>
              <a:t> + </a:t>
            </a:r>
            <a:r>
              <a:rPr lang="en-US" dirty="0" err="1" smtClean="0"/>
              <a:t>Gerundio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Yo</a:t>
            </a:r>
            <a:r>
              <a:rPr lang="en-US" dirty="0" smtClean="0"/>
              <a:t> </a:t>
            </a:r>
            <a:r>
              <a:rPr lang="en-US" dirty="0" err="1" smtClean="0"/>
              <a:t>estoy</a:t>
            </a:r>
            <a:r>
              <a:rPr lang="en-US" dirty="0" smtClean="0"/>
              <a:t> </a:t>
            </a:r>
            <a:r>
              <a:rPr lang="en-US" dirty="0" err="1" smtClean="0"/>
              <a:t>Trabajando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Tu</a:t>
            </a:r>
            <a:r>
              <a:rPr lang="en-US" dirty="0" smtClean="0"/>
              <a:t> </a:t>
            </a:r>
            <a:r>
              <a:rPr lang="en-US" dirty="0" err="1" smtClean="0"/>
              <a:t>estas</a:t>
            </a:r>
            <a:r>
              <a:rPr lang="en-US" dirty="0" smtClean="0"/>
              <a:t> </a:t>
            </a:r>
            <a:r>
              <a:rPr lang="en-US" dirty="0" err="1" smtClean="0"/>
              <a:t>Trabajando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El / Ella / </a:t>
            </a:r>
            <a:r>
              <a:rPr lang="en-US" dirty="0" err="1" smtClean="0"/>
              <a:t>Usted</a:t>
            </a: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 err="1" smtClean="0"/>
              <a:t>esta</a:t>
            </a:r>
            <a:r>
              <a:rPr lang="en-US" dirty="0" smtClean="0"/>
              <a:t> </a:t>
            </a:r>
            <a:r>
              <a:rPr lang="en-US" dirty="0" err="1" smtClean="0"/>
              <a:t>trabajando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 err="1" smtClean="0"/>
              <a:t>Nosotros</a:t>
            </a:r>
            <a:r>
              <a:rPr lang="en-US" dirty="0" smtClean="0"/>
              <a:t>/as </a:t>
            </a:r>
            <a:r>
              <a:rPr lang="en-US" dirty="0" err="1" smtClean="0"/>
              <a:t>estamos</a:t>
            </a:r>
            <a:r>
              <a:rPr lang="en-US" dirty="0" smtClean="0"/>
              <a:t> </a:t>
            </a:r>
            <a:r>
              <a:rPr lang="en-US" dirty="0" err="1" smtClean="0"/>
              <a:t>trabajando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Ellos</a:t>
            </a:r>
            <a:r>
              <a:rPr lang="en-US" dirty="0" smtClean="0"/>
              <a:t> / </a:t>
            </a:r>
            <a:r>
              <a:rPr lang="en-US" dirty="0" err="1" smtClean="0"/>
              <a:t>Ellas</a:t>
            </a:r>
            <a:r>
              <a:rPr lang="en-US" dirty="0" smtClean="0"/>
              <a:t> / </a:t>
            </a:r>
            <a:r>
              <a:rPr lang="en-US" dirty="0" err="1" smtClean="0"/>
              <a:t>Ustedes</a:t>
            </a:r>
            <a:r>
              <a:rPr lang="en-US" dirty="0" smtClean="0"/>
              <a:t>  </a:t>
            </a:r>
            <a:r>
              <a:rPr lang="en-US" dirty="0" err="1" smtClean="0"/>
              <a:t>estan</a:t>
            </a:r>
            <a:r>
              <a:rPr lang="en-US" dirty="0" smtClean="0"/>
              <a:t> </a:t>
            </a:r>
            <a:r>
              <a:rPr lang="en-US" dirty="0" err="1" smtClean="0"/>
              <a:t>Trabajando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1446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682580"/>
            <a:ext cx="10515600" cy="682580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5910"/>
            <a:ext cx="10515600" cy="6061053"/>
          </a:xfrm>
        </p:spPr>
        <p:txBody>
          <a:bodyPr/>
          <a:lstStyle/>
          <a:p>
            <a:r>
              <a:rPr lang="en-US" dirty="0" smtClean="0"/>
              <a:t>When in a test you are required to conjugate in present progressive form, you must conjugate as followed:</a:t>
            </a:r>
          </a:p>
          <a:p>
            <a:r>
              <a:rPr lang="en-US" dirty="0" err="1" smtClean="0"/>
              <a:t>Verbo</a:t>
            </a:r>
            <a:r>
              <a:rPr lang="en-US" dirty="0" smtClean="0"/>
              <a:t> </a:t>
            </a:r>
            <a:r>
              <a:rPr lang="en-US" dirty="0" err="1" smtClean="0"/>
              <a:t>Comparar</a:t>
            </a:r>
            <a:r>
              <a:rPr lang="en-US" dirty="0" smtClean="0"/>
              <a:t> (To Buy)</a:t>
            </a:r>
            <a:endParaRPr lang="en-US" dirty="0"/>
          </a:p>
          <a:p>
            <a:pPr marL="0" indent="0">
              <a:buNone/>
            </a:pPr>
            <a:r>
              <a:rPr lang="en-US" dirty="0" err="1" smtClean="0"/>
              <a:t>Yo</a:t>
            </a:r>
            <a:r>
              <a:rPr lang="en-US" dirty="0" smtClean="0"/>
              <a:t> </a:t>
            </a:r>
            <a:r>
              <a:rPr lang="en-US" dirty="0" err="1" smtClean="0"/>
              <a:t>estoy</a:t>
            </a:r>
            <a:r>
              <a:rPr lang="en-US" dirty="0" smtClean="0"/>
              <a:t> </a:t>
            </a:r>
            <a:r>
              <a:rPr lang="en-US" dirty="0" err="1" smtClean="0"/>
              <a:t>Comprando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 err="1" smtClean="0"/>
              <a:t>Tu</a:t>
            </a:r>
            <a:r>
              <a:rPr lang="en-US" dirty="0" smtClean="0"/>
              <a:t> </a:t>
            </a:r>
            <a:r>
              <a:rPr lang="en-US" dirty="0" err="1" smtClean="0"/>
              <a:t>estas</a:t>
            </a:r>
            <a:r>
              <a:rPr lang="en-US" dirty="0" smtClean="0"/>
              <a:t> </a:t>
            </a:r>
            <a:r>
              <a:rPr lang="en-US" dirty="0" err="1" smtClean="0"/>
              <a:t>comprando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El/ Ella/ </a:t>
            </a:r>
            <a:r>
              <a:rPr lang="en-US" dirty="0" err="1" smtClean="0"/>
              <a:t>Usted</a:t>
            </a:r>
            <a:r>
              <a:rPr lang="en-US" dirty="0" smtClean="0"/>
              <a:t>  </a:t>
            </a:r>
            <a:r>
              <a:rPr lang="en-US" dirty="0" err="1" smtClean="0"/>
              <a:t>esta</a:t>
            </a:r>
            <a:r>
              <a:rPr lang="en-US" dirty="0" smtClean="0"/>
              <a:t> </a:t>
            </a:r>
            <a:r>
              <a:rPr lang="en-US" dirty="0" err="1" smtClean="0"/>
              <a:t>comprando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Nosotros</a:t>
            </a:r>
            <a:r>
              <a:rPr lang="en-US" dirty="0" smtClean="0"/>
              <a:t>/as </a:t>
            </a:r>
            <a:r>
              <a:rPr lang="en-US" dirty="0" err="1"/>
              <a:t>e</a:t>
            </a:r>
            <a:r>
              <a:rPr lang="en-US" dirty="0" err="1" smtClean="0"/>
              <a:t>stamos</a:t>
            </a:r>
            <a:r>
              <a:rPr lang="en-US" dirty="0" smtClean="0"/>
              <a:t> </a:t>
            </a:r>
            <a:r>
              <a:rPr lang="en-US" dirty="0" err="1" smtClean="0"/>
              <a:t>comprando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Ellos</a:t>
            </a:r>
            <a:r>
              <a:rPr lang="en-US" dirty="0" smtClean="0"/>
              <a:t> / </a:t>
            </a:r>
            <a:r>
              <a:rPr lang="en-US" dirty="0" err="1" smtClean="0"/>
              <a:t>Ellas</a:t>
            </a:r>
            <a:r>
              <a:rPr lang="en-US" dirty="0" smtClean="0"/>
              <a:t> / </a:t>
            </a:r>
            <a:r>
              <a:rPr lang="en-US" dirty="0" err="1" smtClean="0"/>
              <a:t>Ustedes</a:t>
            </a:r>
            <a:r>
              <a:rPr lang="en-US" dirty="0" smtClean="0"/>
              <a:t>  </a:t>
            </a:r>
            <a:r>
              <a:rPr lang="en-US" dirty="0" err="1" smtClean="0"/>
              <a:t>estan</a:t>
            </a:r>
            <a:r>
              <a:rPr lang="en-US" dirty="0" smtClean="0"/>
              <a:t> </a:t>
            </a:r>
            <a:r>
              <a:rPr lang="en-US" dirty="0" err="1" smtClean="0"/>
              <a:t>comprando</a:t>
            </a:r>
            <a:endParaRPr lang="en-US" dirty="0" smtClean="0"/>
          </a:p>
          <a:p>
            <a:pPr>
              <a:buFontTx/>
              <a:buChar char="-"/>
            </a:pPr>
            <a:r>
              <a:rPr lang="en-US" dirty="0" smtClean="0"/>
              <a:t>Another example </a:t>
            </a:r>
            <a:r>
              <a:rPr lang="en-US" dirty="0" err="1" smtClean="0"/>
              <a:t>Verbo</a:t>
            </a:r>
            <a:r>
              <a:rPr lang="en-US" dirty="0" smtClean="0"/>
              <a:t> Leer </a:t>
            </a:r>
          </a:p>
          <a:p>
            <a:pPr>
              <a:buFontTx/>
              <a:buChar char="-"/>
            </a:pPr>
            <a:r>
              <a:rPr lang="en-US" dirty="0" err="1" smtClean="0"/>
              <a:t>Yo</a:t>
            </a:r>
            <a:r>
              <a:rPr lang="en-US" dirty="0" smtClean="0"/>
              <a:t> </a:t>
            </a:r>
            <a:r>
              <a:rPr lang="en-US" dirty="0" err="1" smtClean="0"/>
              <a:t>estoy</a:t>
            </a:r>
            <a:r>
              <a:rPr lang="en-US" dirty="0" smtClean="0"/>
              <a:t> </a:t>
            </a:r>
            <a:r>
              <a:rPr lang="en-US" dirty="0" err="1" smtClean="0"/>
              <a:t>Leyendo</a:t>
            </a:r>
            <a:endParaRPr lang="en-US" dirty="0" smtClean="0"/>
          </a:p>
          <a:p>
            <a:pPr>
              <a:buFontTx/>
              <a:buChar char="-"/>
            </a:pPr>
            <a:r>
              <a:rPr lang="en-US" dirty="0" err="1" smtClean="0"/>
              <a:t>Tu</a:t>
            </a:r>
            <a:r>
              <a:rPr lang="en-US" dirty="0" smtClean="0"/>
              <a:t> </a:t>
            </a:r>
            <a:r>
              <a:rPr lang="en-US" dirty="0" err="1" smtClean="0"/>
              <a:t>estas</a:t>
            </a:r>
            <a:r>
              <a:rPr lang="en-US" dirty="0" smtClean="0"/>
              <a:t> </a:t>
            </a:r>
            <a:r>
              <a:rPr lang="en-US" dirty="0" err="1" smtClean="0"/>
              <a:t>Leyendo</a:t>
            </a:r>
            <a:endParaRPr lang="en-US" dirty="0" smtClean="0"/>
          </a:p>
          <a:p>
            <a:pPr>
              <a:buFontTx/>
              <a:buChar char="-"/>
            </a:pPr>
            <a:r>
              <a:rPr lang="en-US" dirty="0" smtClean="0"/>
              <a:t>El / Ella / </a:t>
            </a:r>
            <a:r>
              <a:rPr lang="en-US" dirty="0" err="1" smtClean="0"/>
              <a:t>Usted</a:t>
            </a:r>
            <a:r>
              <a:rPr lang="en-US" dirty="0" smtClean="0"/>
              <a:t> </a:t>
            </a:r>
            <a:r>
              <a:rPr lang="en-US" dirty="0" err="1" smtClean="0"/>
              <a:t>esta</a:t>
            </a:r>
            <a:r>
              <a:rPr lang="en-US" dirty="0" smtClean="0"/>
              <a:t> </a:t>
            </a:r>
            <a:r>
              <a:rPr lang="en-US" dirty="0" err="1" smtClean="0"/>
              <a:t>Leyendo</a:t>
            </a:r>
            <a:endParaRPr lang="en-US" dirty="0" smtClean="0"/>
          </a:p>
          <a:p>
            <a:pPr>
              <a:buFontTx/>
              <a:buChar char="-"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5861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263</TotalTime>
  <Words>880</Words>
  <Application>Microsoft Office PowerPoint</Application>
  <PresentationFormat>Widescreen</PresentationFormat>
  <Paragraphs>236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Tema de Office</vt:lpstr>
      <vt:lpstr>SPANISH I  MIDTERM EXAM REVIEW</vt:lpstr>
      <vt:lpstr>VERBOS SER Y ESTAR = VERB TO BE</vt:lpstr>
      <vt:lpstr>VERBOS REGULARES  NOTICE HOW THE STEM NEVER CHANGE</vt:lpstr>
      <vt:lpstr>IRREGULAR VERBS – NOTICE HOW CHANGE THE STEM. </vt:lpstr>
      <vt:lpstr>IMPERATIVOS AFIRMATIVOS - COMMANDS</vt:lpstr>
      <vt:lpstr>ALGUNAS ORACIONES CON COMANDOS Some sentences using commands</vt:lpstr>
      <vt:lpstr>PRESENTE CONTINUO – PRESENT PROGRESSIVE</vt:lpstr>
      <vt:lpstr>PowerPoint Presentation</vt:lpstr>
      <vt:lpstr>PowerPoint Presentation</vt:lpstr>
      <vt:lpstr>Verbos Reflexivos </vt:lpstr>
      <vt:lpstr>PowerPoint Presentation</vt:lpstr>
      <vt:lpstr>LAVARSE</vt:lpstr>
      <vt:lpstr>PowerPoint Presentation</vt:lpstr>
      <vt:lpstr>In a separate Sheet of paper. Name and last Name  (Pop Quiz)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SPANISH I  MIDTERM EXAM REVIEW</dc:title>
  <dc:creator>patricio centurion</dc:creator>
  <cp:lastModifiedBy>Patricio Centurion</cp:lastModifiedBy>
  <cp:revision>58</cp:revision>
  <dcterms:created xsi:type="dcterms:W3CDTF">2017-12-12T09:23:46Z</dcterms:created>
  <dcterms:modified xsi:type="dcterms:W3CDTF">2017-12-14T15:58:25Z</dcterms:modified>
</cp:coreProperties>
</file>